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3"/>
  </p:notesMasterIdLst>
  <p:sldIdLst>
    <p:sldId id="279" r:id="rId2"/>
    <p:sldId id="309" r:id="rId3"/>
    <p:sldId id="280" r:id="rId4"/>
    <p:sldId id="297" r:id="rId5"/>
    <p:sldId id="296" r:id="rId6"/>
    <p:sldId id="306" r:id="rId7"/>
    <p:sldId id="307" r:id="rId8"/>
    <p:sldId id="291" r:id="rId9"/>
    <p:sldId id="308" r:id="rId10"/>
    <p:sldId id="298" r:id="rId11"/>
    <p:sldId id="299" r:id="rId12"/>
    <p:sldId id="300" r:id="rId13"/>
    <p:sldId id="302" r:id="rId14"/>
    <p:sldId id="303" r:id="rId15"/>
    <p:sldId id="315" r:id="rId16"/>
    <p:sldId id="316" r:id="rId17"/>
    <p:sldId id="312" r:id="rId18"/>
    <p:sldId id="313" r:id="rId19"/>
    <p:sldId id="321" r:id="rId20"/>
    <p:sldId id="317" r:id="rId21"/>
    <p:sldId id="322" r:id="rId22"/>
    <p:sldId id="318" r:id="rId23"/>
    <p:sldId id="323" r:id="rId24"/>
    <p:sldId id="319" r:id="rId25"/>
    <p:sldId id="324" r:id="rId26"/>
    <p:sldId id="320" r:id="rId27"/>
    <p:sldId id="325" r:id="rId28"/>
    <p:sldId id="311" r:id="rId29"/>
    <p:sldId id="293" r:id="rId30"/>
    <p:sldId id="295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6" initials="I" lastIdx="0" clrIdx="0">
    <p:extLst>
      <p:ext uri="{19B8F6BF-5375-455C-9EA6-DF929625EA0E}">
        <p15:presenceInfo xmlns:p15="http://schemas.microsoft.com/office/powerpoint/2012/main" userId="ICT01_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EDD8AB"/>
    <a:srgbClr val="1F77B4"/>
    <a:srgbClr val="FF7F0E"/>
    <a:srgbClr val="2CA02C"/>
    <a:srgbClr val="9467BD"/>
    <a:srgbClr val="A1B502"/>
    <a:srgbClr val="008000"/>
    <a:srgbClr val="60981D"/>
    <a:srgbClr val="8B7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014" autoAdjust="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B13-4101-4D2A-8FF3-235760A0B331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D23E-41DB-43DF-BB2C-218A848D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1816" y="2873214"/>
            <a:ext cx="8508369" cy="1111573"/>
          </a:xfrm>
        </p:spPr>
        <p:txBody>
          <a:bodyPr anchor="ctr">
            <a:prstTxWarp prst="textStop">
              <a:avLst>
                <a:gd name="adj" fmla="val 14286"/>
              </a:avLst>
            </a:prstTxWarp>
            <a:normAutofit/>
          </a:bodyPr>
          <a:lstStyle>
            <a:lvl1pPr algn="ctr">
              <a:defRPr sz="36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182" y="5794398"/>
            <a:ext cx="3463636" cy="627183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19112"/>
            <a:ext cx="12192000" cy="838888"/>
          </a:xfrm>
          <a:prstGeom prst="rect">
            <a:avLst/>
          </a:pr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9050"/>
            <a:ext cx="12192000" cy="838888"/>
          </a:xfrm>
          <a:prstGeom prst="rect">
            <a:avLst/>
          </a:prstGeom>
          <a:solidFill>
            <a:srgbClr val="9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77900" y="330201"/>
            <a:ext cx="2349500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2" y="4308841"/>
            <a:ext cx="2774042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1</a:t>
            </a:r>
            <a:endParaRPr lang="ko-KR" altLang="en-US" dirty="0"/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1" y="4882308"/>
            <a:ext cx="3009899" cy="1802520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4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1" y="2171996"/>
            <a:ext cx="2859776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2</a:t>
            </a:r>
            <a:endParaRPr lang="ko-KR" altLang="en-US" dirty="0"/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1" y="2760697"/>
            <a:ext cx="3124335" cy="1407858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6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5896028" y="1347774"/>
            <a:ext cx="3867097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3</a:t>
            </a:r>
            <a:endParaRPr lang="ko-KR" altLang="en-US" dirty="0"/>
          </a:p>
        </p:txBody>
      </p:sp>
      <p:sp>
        <p:nvSpPr>
          <p:cNvPr id="3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6168326" y="1902815"/>
            <a:ext cx="3799587" cy="674233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8530305" y="2577048"/>
            <a:ext cx="3461670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4</a:t>
            </a:r>
            <a:endParaRPr lang="ko-KR" altLang="en-US" dirty="0"/>
          </a:p>
        </p:txBody>
      </p:sp>
      <p:sp>
        <p:nvSpPr>
          <p:cNvPr id="39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8791031" y="3165749"/>
            <a:ext cx="3258094" cy="12027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40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8583372" y="4524003"/>
            <a:ext cx="3360978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5</a:t>
            </a:r>
            <a:endParaRPr lang="ko-KR" altLang="en-US" dirty="0"/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19" hasCustomPrompt="1"/>
          </p:nvPr>
        </p:nvSpPr>
        <p:spPr>
          <a:xfrm>
            <a:off x="8844098" y="5112704"/>
            <a:ext cx="3205027" cy="157212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연표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>
            <a:off x="6019800" y="2425691"/>
            <a:ext cx="4605338" cy="1020485"/>
          </a:xfrm>
          <a:custGeom>
            <a:avLst/>
            <a:gdLst>
              <a:gd name="connsiteX0" fmla="*/ 4448572 w 4605338"/>
              <a:gd name="connsiteY0" fmla="*/ 0 h 1020485"/>
              <a:gd name="connsiteX1" fmla="*/ 4605338 w 4605338"/>
              <a:gd name="connsiteY1" fmla="*/ 156766 h 1020485"/>
              <a:gd name="connsiteX2" fmla="*/ 4448572 w 4605338"/>
              <a:gd name="connsiteY2" fmla="*/ 313532 h 1020485"/>
              <a:gd name="connsiteX3" fmla="*/ 4337722 w 4605338"/>
              <a:gd name="connsiteY3" fmla="*/ 267616 h 1020485"/>
              <a:gd name="connsiteX4" fmla="*/ 4312130 w 4605338"/>
              <a:gd name="connsiteY4" fmla="*/ 229658 h 1020485"/>
              <a:gd name="connsiteX5" fmla="*/ 281043 w 4605338"/>
              <a:gd name="connsiteY5" fmla="*/ 229658 h 1020485"/>
              <a:gd name="connsiteX6" fmla="*/ 153446 w 4605338"/>
              <a:gd name="connsiteY6" fmla="*/ 357255 h 1020485"/>
              <a:gd name="connsiteX7" fmla="*/ 153446 w 4605338"/>
              <a:gd name="connsiteY7" fmla="*/ 634723 h 1020485"/>
              <a:gd name="connsiteX8" fmla="*/ 152400 w 4605338"/>
              <a:gd name="connsiteY8" fmla="*/ 634723 h 1020485"/>
              <a:gd name="connsiteX9" fmla="*/ 152400 w 4605338"/>
              <a:gd name="connsiteY9" fmla="*/ 1020485 h 1020485"/>
              <a:gd name="connsiteX10" fmla="*/ 0 w 4605338"/>
              <a:gd name="connsiteY10" fmla="*/ 1020485 h 1020485"/>
              <a:gd name="connsiteX11" fmla="*/ 0 w 4605338"/>
              <a:gd name="connsiteY11" fmla="*/ 634723 h 1020485"/>
              <a:gd name="connsiteX12" fmla="*/ 0 w 4605338"/>
              <a:gd name="connsiteY12" fmla="*/ 357255 h 1020485"/>
              <a:gd name="connsiteX13" fmla="*/ 0 w 4605338"/>
              <a:gd name="connsiteY13" fmla="*/ 353228 h 1020485"/>
              <a:gd name="connsiteX14" fmla="*/ 813 w 4605338"/>
              <a:gd name="connsiteY14" fmla="*/ 353228 h 1020485"/>
              <a:gd name="connsiteX15" fmla="*/ 22086 w 4605338"/>
              <a:gd name="connsiteY15" fmla="*/ 247860 h 1020485"/>
              <a:gd name="connsiteX16" fmla="*/ 281043 w 4605338"/>
              <a:gd name="connsiteY16" fmla="*/ 76212 h 1020485"/>
              <a:gd name="connsiteX17" fmla="*/ 4317296 w 4605338"/>
              <a:gd name="connsiteY17" fmla="*/ 76212 h 1020485"/>
              <a:gd name="connsiteX18" fmla="*/ 4337722 w 4605338"/>
              <a:gd name="connsiteY18" fmla="*/ 45916 h 1020485"/>
              <a:gd name="connsiteX19" fmla="*/ 4448572 w 4605338"/>
              <a:gd name="connsiteY19" fmla="*/ 0 h 10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1020485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2130" y="229658"/>
                </a:lnTo>
                <a:lnTo>
                  <a:pt x="281043" y="229658"/>
                </a:lnTo>
                <a:cubicBezTo>
                  <a:pt x="210573" y="229658"/>
                  <a:pt x="153446" y="286785"/>
                  <a:pt x="153446" y="357255"/>
                </a:cubicBezTo>
                <a:lnTo>
                  <a:pt x="153446" y="634723"/>
                </a:lnTo>
                <a:lnTo>
                  <a:pt x="152400" y="634723"/>
                </a:lnTo>
                <a:lnTo>
                  <a:pt x="152400" y="1020485"/>
                </a:lnTo>
                <a:lnTo>
                  <a:pt x="0" y="1020485"/>
                </a:lnTo>
                <a:lnTo>
                  <a:pt x="0" y="634723"/>
                </a:lnTo>
                <a:lnTo>
                  <a:pt x="0" y="357255"/>
                </a:lnTo>
                <a:lnTo>
                  <a:pt x="0" y="353228"/>
                </a:lnTo>
                <a:lnTo>
                  <a:pt x="813" y="353228"/>
                </a:lnTo>
                <a:lnTo>
                  <a:pt x="22086" y="247860"/>
                </a:lnTo>
                <a:cubicBezTo>
                  <a:pt x="64751" y="146990"/>
                  <a:pt x="164631" y="76212"/>
                  <a:pt x="281043" y="76212"/>
                </a:cubicBezTo>
                <a:lnTo>
                  <a:pt x="4317296" y="76212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/>
          <p:cNvSpPr/>
          <p:nvPr/>
        </p:nvSpPr>
        <p:spPr>
          <a:xfrm>
            <a:off x="6019800" y="5983901"/>
            <a:ext cx="4605338" cy="874099"/>
          </a:xfrm>
          <a:custGeom>
            <a:avLst/>
            <a:gdLst>
              <a:gd name="connsiteX0" fmla="*/ 4448572 w 4605338"/>
              <a:gd name="connsiteY0" fmla="*/ 0 h 874099"/>
              <a:gd name="connsiteX1" fmla="*/ 4605338 w 4605338"/>
              <a:gd name="connsiteY1" fmla="*/ 156766 h 874099"/>
              <a:gd name="connsiteX2" fmla="*/ 4448572 w 4605338"/>
              <a:gd name="connsiteY2" fmla="*/ 313532 h 874099"/>
              <a:gd name="connsiteX3" fmla="*/ 4337722 w 4605338"/>
              <a:gd name="connsiteY3" fmla="*/ 267616 h 874099"/>
              <a:gd name="connsiteX4" fmla="*/ 4318000 w 4605338"/>
              <a:gd name="connsiteY4" fmla="*/ 238365 h 874099"/>
              <a:gd name="connsiteX5" fmla="*/ 4315527 w 4605338"/>
              <a:gd name="connsiteY5" fmla="*/ 234697 h 874099"/>
              <a:gd name="connsiteX6" fmla="*/ 281043 w 4605338"/>
              <a:gd name="connsiteY6" fmla="*/ 234697 h 874099"/>
              <a:gd name="connsiteX7" fmla="*/ 153446 w 4605338"/>
              <a:gd name="connsiteY7" fmla="*/ 362294 h 874099"/>
              <a:gd name="connsiteX8" fmla="*/ 153446 w 4605338"/>
              <a:gd name="connsiteY8" fmla="*/ 639762 h 874099"/>
              <a:gd name="connsiteX9" fmla="*/ 152400 w 4605338"/>
              <a:gd name="connsiteY9" fmla="*/ 639762 h 874099"/>
              <a:gd name="connsiteX10" fmla="*/ 152400 w 4605338"/>
              <a:gd name="connsiteY10" fmla="*/ 874099 h 874099"/>
              <a:gd name="connsiteX11" fmla="*/ 0 w 4605338"/>
              <a:gd name="connsiteY11" fmla="*/ 874099 h 874099"/>
              <a:gd name="connsiteX12" fmla="*/ 0 w 4605338"/>
              <a:gd name="connsiteY12" fmla="*/ 639762 h 874099"/>
              <a:gd name="connsiteX13" fmla="*/ 0 w 4605338"/>
              <a:gd name="connsiteY13" fmla="*/ 580455 h 874099"/>
              <a:gd name="connsiteX14" fmla="*/ 0 w 4605338"/>
              <a:gd name="connsiteY14" fmla="*/ 362294 h 874099"/>
              <a:gd name="connsiteX15" fmla="*/ 281043 w 4605338"/>
              <a:gd name="connsiteY15" fmla="*/ 81251 h 874099"/>
              <a:gd name="connsiteX16" fmla="*/ 4313898 w 4605338"/>
              <a:gd name="connsiteY16" fmla="*/ 81251 h 874099"/>
              <a:gd name="connsiteX17" fmla="*/ 4318000 w 4605338"/>
              <a:gd name="connsiteY17" fmla="*/ 75168 h 874099"/>
              <a:gd name="connsiteX18" fmla="*/ 4337722 w 4605338"/>
              <a:gd name="connsiteY18" fmla="*/ 45916 h 874099"/>
              <a:gd name="connsiteX19" fmla="*/ 4448572 w 4605338"/>
              <a:gd name="connsiteY19" fmla="*/ 0 h 87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874099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6"/>
                  <a:pt x="4337722" y="267616"/>
                </a:cubicBezTo>
                <a:lnTo>
                  <a:pt x="4318000" y="238365"/>
                </a:lnTo>
                <a:lnTo>
                  <a:pt x="4315527" y="234697"/>
                </a:lnTo>
                <a:lnTo>
                  <a:pt x="281043" y="234697"/>
                </a:lnTo>
                <a:cubicBezTo>
                  <a:pt x="210573" y="234697"/>
                  <a:pt x="153446" y="291824"/>
                  <a:pt x="153446" y="362294"/>
                </a:cubicBezTo>
                <a:lnTo>
                  <a:pt x="153446" y="639762"/>
                </a:lnTo>
                <a:lnTo>
                  <a:pt x="152400" y="639762"/>
                </a:lnTo>
                <a:lnTo>
                  <a:pt x="152400" y="874099"/>
                </a:lnTo>
                <a:lnTo>
                  <a:pt x="0" y="874099"/>
                </a:lnTo>
                <a:lnTo>
                  <a:pt x="0" y="639762"/>
                </a:lnTo>
                <a:lnTo>
                  <a:pt x="0" y="580455"/>
                </a:lnTo>
                <a:lnTo>
                  <a:pt x="0" y="362294"/>
                </a:lnTo>
                <a:cubicBezTo>
                  <a:pt x="0" y="207078"/>
                  <a:pt x="125827" y="81251"/>
                  <a:pt x="281043" y="81251"/>
                </a:cubicBezTo>
                <a:lnTo>
                  <a:pt x="4313898" y="81251"/>
                </a:lnTo>
                <a:lnTo>
                  <a:pt x="4318000" y="75168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1566863" y="3069270"/>
            <a:ext cx="4605337" cy="1507479"/>
          </a:xfrm>
          <a:custGeom>
            <a:avLst/>
            <a:gdLst>
              <a:gd name="connsiteX0" fmla="*/ 156766 w 4605337"/>
              <a:gd name="connsiteY0" fmla="*/ 0 h 1507479"/>
              <a:gd name="connsiteX1" fmla="*/ 267616 w 4605337"/>
              <a:gd name="connsiteY1" fmla="*/ 45916 h 1507479"/>
              <a:gd name="connsiteX2" fmla="*/ 287337 w 4605337"/>
              <a:gd name="connsiteY2" fmla="*/ 75166 h 1507479"/>
              <a:gd name="connsiteX3" fmla="*/ 287337 w 4605337"/>
              <a:gd name="connsiteY3" fmla="*/ 75017 h 1507479"/>
              <a:gd name="connsiteX4" fmla="*/ 4324294 w 4605337"/>
              <a:gd name="connsiteY4" fmla="*/ 75017 h 1507479"/>
              <a:gd name="connsiteX5" fmla="*/ 4605337 w 4605337"/>
              <a:gd name="connsiteY5" fmla="*/ 356060 h 1507479"/>
              <a:gd name="connsiteX6" fmla="*/ 4605337 w 4605337"/>
              <a:gd name="connsiteY6" fmla="*/ 582614 h 1507479"/>
              <a:gd name="connsiteX7" fmla="*/ 4605337 w 4605337"/>
              <a:gd name="connsiteY7" fmla="*/ 633528 h 1507479"/>
              <a:gd name="connsiteX8" fmla="*/ 4605337 w 4605337"/>
              <a:gd name="connsiteY8" fmla="*/ 1507479 h 1507479"/>
              <a:gd name="connsiteX9" fmla="*/ 4452937 w 4605337"/>
              <a:gd name="connsiteY9" fmla="*/ 1507479 h 1507479"/>
              <a:gd name="connsiteX10" fmla="*/ 4452937 w 4605337"/>
              <a:gd name="connsiteY10" fmla="*/ 633528 h 1507479"/>
              <a:gd name="connsiteX11" fmla="*/ 4451891 w 4605337"/>
              <a:gd name="connsiteY11" fmla="*/ 633528 h 1507479"/>
              <a:gd name="connsiteX12" fmla="*/ 4451891 w 4605337"/>
              <a:gd name="connsiteY12" fmla="*/ 356060 h 1507479"/>
              <a:gd name="connsiteX13" fmla="*/ 4324294 w 4605337"/>
              <a:gd name="connsiteY13" fmla="*/ 228463 h 1507479"/>
              <a:gd name="connsiteX14" fmla="*/ 294014 w 4605337"/>
              <a:gd name="connsiteY14" fmla="*/ 228463 h 1507479"/>
              <a:gd name="connsiteX15" fmla="*/ 267616 w 4605337"/>
              <a:gd name="connsiteY15" fmla="*/ 267616 h 1507479"/>
              <a:gd name="connsiteX16" fmla="*/ 156766 w 4605337"/>
              <a:gd name="connsiteY16" fmla="*/ 313532 h 1507479"/>
              <a:gd name="connsiteX17" fmla="*/ 0 w 4605337"/>
              <a:gd name="connsiteY17" fmla="*/ 156766 h 1507479"/>
              <a:gd name="connsiteX18" fmla="*/ 156766 w 4605337"/>
              <a:gd name="connsiteY18" fmla="*/ 0 h 15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5337" h="1507479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7337" y="75166"/>
                </a:lnTo>
                <a:lnTo>
                  <a:pt x="287337" y="75017"/>
                </a:lnTo>
                <a:lnTo>
                  <a:pt x="4324294" y="75017"/>
                </a:lnTo>
                <a:cubicBezTo>
                  <a:pt x="4479510" y="75017"/>
                  <a:pt x="4605337" y="200844"/>
                  <a:pt x="4605337" y="356060"/>
                </a:cubicBezTo>
                <a:lnTo>
                  <a:pt x="4605337" y="582614"/>
                </a:lnTo>
                <a:lnTo>
                  <a:pt x="4605337" y="633528"/>
                </a:lnTo>
                <a:lnTo>
                  <a:pt x="4605337" y="1507479"/>
                </a:lnTo>
                <a:lnTo>
                  <a:pt x="4452937" y="1507479"/>
                </a:lnTo>
                <a:lnTo>
                  <a:pt x="4452937" y="633528"/>
                </a:lnTo>
                <a:lnTo>
                  <a:pt x="4451891" y="633528"/>
                </a:lnTo>
                <a:lnTo>
                  <a:pt x="4451891" y="356060"/>
                </a:lnTo>
                <a:cubicBezTo>
                  <a:pt x="4451891" y="285590"/>
                  <a:pt x="4394764" y="228463"/>
                  <a:pt x="4324294" y="228463"/>
                </a:cubicBezTo>
                <a:lnTo>
                  <a:pt x="294014" y="228463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6019800" y="4214165"/>
            <a:ext cx="4605338" cy="1078213"/>
          </a:xfrm>
          <a:custGeom>
            <a:avLst/>
            <a:gdLst>
              <a:gd name="connsiteX0" fmla="*/ 4448572 w 4605338"/>
              <a:gd name="connsiteY0" fmla="*/ 0 h 1078213"/>
              <a:gd name="connsiteX1" fmla="*/ 4605338 w 4605338"/>
              <a:gd name="connsiteY1" fmla="*/ 156766 h 1078213"/>
              <a:gd name="connsiteX2" fmla="*/ 4448572 w 4605338"/>
              <a:gd name="connsiteY2" fmla="*/ 313532 h 1078213"/>
              <a:gd name="connsiteX3" fmla="*/ 4337722 w 4605338"/>
              <a:gd name="connsiteY3" fmla="*/ 267616 h 1078213"/>
              <a:gd name="connsiteX4" fmla="*/ 4313355 w 4605338"/>
              <a:gd name="connsiteY4" fmla="*/ 231476 h 1078213"/>
              <a:gd name="connsiteX5" fmla="*/ 281043 w 4605338"/>
              <a:gd name="connsiteY5" fmla="*/ 231476 h 1078213"/>
              <a:gd name="connsiteX6" fmla="*/ 153446 w 4605338"/>
              <a:gd name="connsiteY6" fmla="*/ 359073 h 1078213"/>
              <a:gd name="connsiteX7" fmla="*/ 153446 w 4605338"/>
              <a:gd name="connsiteY7" fmla="*/ 636541 h 1078213"/>
              <a:gd name="connsiteX8" fmla="*/ 152400 w 4605338"/>
              <a:gd name="connsiteY8" fmla="*/ 636541 h 1078213"/>
              <a:gd name="connsiteX9" fmla="*/ 152400 w 4605338"/>
              <a:gd name="connsiteY9" fmla="*/ 1078213 h 1078213"/>
              <a:gd name="connsiteX10" fmla="*/ 0 w 4605338"/>
              <a:gd name="connsiteY10" fmla="*/ 1078213 h 1078213"/>
              <a:gd name="connsiteX11" fmla="*/ 0 w 4605338"/>
              <a:gd name="connsiteY11" fmla="*/ 636541 h 1078213"/>
              <a:gd name="connsiteX12" fmla="*/ 0 w 4605338"/>
              <a:gd name="connsiteY12" fmla="*/ 581006 h 1078213"/>
              <a:gd name="connsiteX13" fmla="*/ 0 w 4605338"/>
              <a:gd name="connsiteY13" fmla="*/ 359073 h 1078213"/>
              <a:gd name="connsiteX14" fmla="*/ 281043 w 4605338"/>
              <a:gd name="connsiteY14" fmla="*/ 78030 h 1078213"/>
              <a:gd name="connsiteX15" fmla="*/ 4316070 w 4605338"/>
              <a:gd name="connsiteY15" fmla="*/ 78030 h 1078213"/>
              <a:gd name="connsiteX16" fmla="*/ 4337722 w 4605338"/>
              <a:gd name="connsiteY16" fmla="*/ 45916 h 1078213"/>
              <a:gd name="connsiteX17" fmla="*/ 4448572 w 4605338"/>
              <a:gd name="connsiteY17" fmla="*/ 0 h 10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8" h="1078213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3355" y="231476"/>
                </a:lnTo>
                <a:lnTo>
                  <a:pt x="281043" y="231476"/>
                </a:lnTo>
                <a:cubicBezTo>
                  <a:pt x="210573" y="231476"/>
                  <a:pt x="153446" y="288603"/>
                  <a:pt x="153446" y="359073"/>
                </a:cubicBezTo>
                <a:lnTo>
                  <a:pt x="153446" y="636541"/>
                </a:lnTo>
                <a:lnTo>
                  <a:pt x="152400" y="636541"/>
                </a:lnTo>
                <a:lnTo>
                  <a:pt x="152400" y="1078213"/>
                </a:lnTo>
                <a:lnTo>
                  <a:pt x="0" y="1078213"/>
                </a:lnTo>
                <a:lnTo>
                  <a:pt x="0" y="636541"/>
                </a:lnTo>
                <a:lnTo>
                  <a:pt x="0" y="581006"/>
                </a:lnTo>
                <a:lnTo>
                  <a:pt x="0" y="359073"/>
                </a:lnTo>
                <a:cubicBezTo>
                  <a:pt x="0" y="203857"/>
                  <a:pt x="125827" y="78030"/>
                  <a:pt x="281043" y="78030"/>
                </a:cubicBezTo>
                <a:lnTo>
                  <a:pt x="4316070" y="78030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/>
          <p:cNvSpPr/>
          <p:nvPr/>
        </p:nvSpPr>
        <p:spPr>
          <a:xfrm>
            <a:off x="1566863" y="4960793"/>
            <a:ext cx="4605337" cy="1420956"/>
          </a:xfrm>
          <a:custGeom>
            <a:avLst/>
            <a:gdLst>
              <a:gd name="connsiteX0" fmla="*/ 156766 w 4605337"/>
              <a:gd name="connsiteY0" fmla="*/ 0 h 1420956"/>
              <a:gd name="connsiteX1" fmla="*/ 267616 w 4605337"/>
              <a:gd name="connsiteY1" fmla="*/ 45916 h 1420956"/>
              <a:gd name="connsiteX2" fmla="*/ 288042 w 4605337"/>
              <a:gd name="connsiteY2" fmla="*/ 76212 h 1420956"/>
              <a:gd name="connsiteX3" fmla="*/ 4324294 w 4605337"/>
              <a:gd name="connsiteY3" fmla="*/ 76212 h 1420956"/>
              <a:gd name="connsiteX4" fmla="*/ 4605337 w 4605337"/>
              <a:gd name="connsiteY4" fmla="*/ 357255 h 1420956"/>
              <a:gd name="connsiteX5" fmla="*/ 4605337 w 4605337"/>
              <a:gd name="connsiteY5" fmla="*/ 610147 h 1420956"/>
              <a:gd name="connsiteX6" fmla="*/ 4605337 w 4605337"/>
              <a:gd name="connsiteY6" fmla="*/ 634723 h 1420956"/>
              <a:gd name="connsiteX7" fmla="*/ 4605337 w 4605337"/>
              <a:gd name="connsiteY7" fmla="*/ 1420956 h 1420956"/>
              <a:gd name="connsiteX8" fmla="*/ 4452937 w 4605337"/>
              <a:gd name="connsiteY8" fmla="*/ 1420956 h 1420956"/>
              <a:gd name="connsiteX9" fmla="*/ 4452937 w 4605337"/>
              <a:gd name="connsiteY9" fmla="*/ 634723 h 1420956"/>
              <a:gd name="connsiteX10" fmla="*/ 4451891 w 4605337"/>
              <a:gd name="connsiteY10" fmla="*/ 634723 h 1420956"/>
              <a:gd name="connsiteX11" fmla="*/ 4451891 w 4605337"/>
              <a:gd name="connsiteY11" fmla="*/ 357255 h 1420956"/>
              <a:gd name="connsiteX12" fmla="*/ 4324294 w 4605337"/>
              <a:gd name="connsiteY12" fmla="*/ 229658 h 1420956"/>
              <a:gd name="connsiteX13" fmla="*/ 293208 w 4605337"/>
              <a:gd name="connsiteY13" fmla="*/ 229658 h 1420956"/>
              <a:gd name="connsiteX14" fmla="*/ 267616 w 4605337"/>
              <a:gd name="connsiteY14" fmla="*/ 267616 h 1420956"/>
              <a:gd name="connsiteX15" fmla="*/ 156766 w 4605337"/>
              <a:gd name="connsiteY15" fmla="*/ 313532 h 1420956"/>
              <a:gd name="connsiteX16" fmla="*/ 0 w 4605337"/>
              <a:gd name="connsiteY16" fmla="*/ 156766 h 1420956"/>
              <a:gd name="connsiteX17" fmla="*/ 156766 w 4605337"/>
              <a:gd name="connsiteY17" fmla="*/ 0 h 14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7" h="1420956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8042" y="76212"/>
                </a:lnTo>
                <a:lnTo>
                  <a:pt x="4324294" y="76212"/>
                </a:lnTo>
                <a:cubicBezTo>
                  <a:pt x="4479510" y="76212"/>
                  <a:pt x="4605337" y="202039"/>
                  <a:pt x="4605337" y="357255"/>
                </a:cubicBezTo>
                <a:lnTo>
                  <a:pt x="4605337" y="610147"/>
                </a:lnTo>
                <a:lnTo>
                  <a:pt x="4605337" y="634723"/>
                </a:lnTo>
                <a:lnTo>
                  <a:pt x="4605337" y="1420956"/>
                </a:lnTo>
                <a:lnTo>
                  <a:pt x="4452937" y="1420956"/>
                </a:lnTo>
                <a:lnTo>
                  <a:pt x="4452937" y="634723"/>
                </a:lnTo>
                <a:lnTo>
                  <a:pt x="4451891" y="634723"/>
                </a:lnTo>
                <a:lnTo>
                  <a:pt x="4451891" y="357255"/>
                </a:lnTo>
                <a:cubicBezTo>
                  <a:pt x="4451891" y="286785"/>
                  <a:pt x="4394764" y="229658"/>
                  <a:pt x="4324294" y="229658"/>
                </a:cubicBezTo>
                <a:lnTo>
                  <a:pt x="293208" y="229658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15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7488337" y="4857447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7488337" y="3089884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9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7488337" y="1293256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1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1828801" y="3861267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3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1872971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46497" y="4770293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46497" y="3000557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46497" y="1208860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22" hasCustomPrompt="1"/>
          </p:nvPr>
        </p:nvSpPr>
        <p:spPr>
          <a:xfrm>
            <a:off x="4731602" y="3773498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9" name="텍스트 개체 틀 24"/>
          <p:cNvSpPr>
            <a:spLocks noGrp="1"/>
          </p:cNvSpPr>
          <p:nvPr>
            <p:ph type="body" sz="quarter" idx="23" hasCustomPrompt="1"/>
          </p:nvPr>
        </p:nvSpPr>
        <p:spPr>
          <a:xfrm>
            <a:off x="4731602" y="1789573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30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/>
          </p:nvPr>
        </p:nvSpPr>
        <p:spPr>
          <a:xfrm>
            <a:off x="533400" y="1704975"/>
            <a:ext cx="5353050" cy="45148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0800" y="2614785"/>
            <a:ext cx="4514850" cy="3605039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08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68561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6" hasCustomPrompt="1"/>
          </p:nvPr>
        </p:nvSpPr>
        <p:spPr>
          <a:xfrm>
            <a:off x="88138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/>
          </p:nvPr>
        </p:nvSpPr>
        <p:spPr>
          <a:xfrm>
            <a:off x="67722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68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595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595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4534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24534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740505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1" name="그림 개체 틀 9"/>
          <p:cNvSpPr>
            <a:spLocks noGrp="1"/>
          </p:cNvSpPr>
          <p:nvPr>
            <p:ph type="pic" sz="quarter" idx="15"/>
          </p:nvPr>
        </p:nvSpPr>
        <p:spPr>
          <a:xfrm>
            <a:off x="6479444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73905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7"/>
          </p:nvPr>
        </p:nvSpPr>
        <p:spPr>
          <a:xfrm>
            <a:off x="7012844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4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601980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6300" y="1704975"/>
            <a:ext cx="4514850" cy="4514850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63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12477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32893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&amp;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33927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750" y="2490960"/>
            <a:ext cx="4914900" cy="3938415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62750" y="1581150"/>
            <a:ext cx="491490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7"/>
          </p:nvPr>
        </p:nvSpPr>
        <p:spPr>
          <a:xfrm>
            <a:off x="6919912" y="2681482"/>
            <a:ext cx="4600576" cy="3557371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81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210 하얀바람 B" panose="02020603020101020101" pitchFamily="18" charset="-127"/>
          <a:ea typeface="210 하얀바람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재활용도움센터 위치 선정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68515" y="5776813"/>
            <a:ext cx="5785339" cy="62718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. </a:t>
            </a:r>
            <a:r>
              <a:rPr lang="ko-KR" altLang="en-US" dirty="0"/>
              <a:t>이소정 김대현 </a:t>
            </a:r>
            <a:r>
              <a:rPr lang="ko-KR" altLang="en-US" dirty="0" err="1"/>
              <a:t>현동엽</a:t>
            </a:r>
            <a:r>
              <a:rPr lang="ko-KR" altLang="en-US" dirty="0"/>
              <a:t> 박민혁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925447" y="2225141"/>
            <a:ext cx="747042" cy="805382"/>
            <a:chOff x="9925447" y="2225141"/>
            <a:chExt cx="747042" cy="805382"/>
          </a:xfrm>
        </p:grpSpPr>
        <p:sp>
          <p:nvSpPr>
            <p:cNvPr id="5" name="자유형 2"/>
            <p:cNvSpPr/>
            <p:nvPr/>
          </p:nvSpPr>
          <p:spPr>
            <a:xfrm rot="463061">
              <a:off x="10286111" y="2225141"/>
              <a:ext cx="386378" cy="805382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19"/>
            <p:cNvSpPr/>
            <p:nvPr/>
          </p:nvSpPr>
          <p:spPr>
            <a:xfrm flipH="1">
              <a:off x="9925447" y="2394172"/>
              <a:ext cx="294629" cy="614137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CE6-9A9F-4A76-A2E1-C7947C0F3E69}"/>
              </a:ext>
            </a:extLst>
          </p:cNvPr>
          <p:cNvSpPr txBox="1"/>
          <p:nvPr/>
        </p:nvSpPr>
        <p:spPr>
          <a:xfrm>
            <a:off x="850232" y="3429000"/>
            <a:ext cx="47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API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, </a:t>
            </a:r>
            <a:r>
              <a:rPr lang="ko-KR" altLang="en-US" dirty="0"/>
              <a:t>카드사용 매출액 데이터 수집 </a:t>
            </a:r>
            <a:r>
              <a:rPr lang="en-US" altLang="ko-KR" dirty="0"/>
              <a:t>-&gt; </a:t>
            </a:r>
            <a:r>
              <a:rPr lang="ko-KR" altLang="en-US" dirty="0"/>
              <a:t>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r>
              <a:rPr lang="en-US" altLang="ko-KR" dirty="0"/>
              <a:t> </a:t>
            </a:r>
            <a:r>
              <a:rPr lang="ko-KR" altLang="en-US" dirty="0"/>
              <a:t>데이터와 병합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6258A-AB78-464C-BCEE-FB42EF8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2959"/>
            <a:ext cx="488700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079CC-B65E-425C-A78A-EBBE956E1E1B}"/>
              </a:ext>
            </a:extLst>
          </p:cNvPr>
          <p:cNvSpPr txBox="1"/>
          <p:nvPr/>
        </p:nvSpPr>
        <p:spPr>
          <a:xfrm>
            <a:off x="6474836" y="2133627"/>
            <a:ext cx="297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↓</a:t>
            </a:r>
            <a:r>
              <a:rPr lang="ko-KR" altLang="en-US" dirty="0" err="1">
                <a:solidFill>
                  <a:schemeClr val="bg1">
                    <a:lumMod val="10000"/>
                  </a:schemeClr>
                </a:solidFill>
              </a:rPr>
              <a:t>법정동별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7163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4A83-AF5A-40E4-88E9-AAE0CCF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E381A-F2E2-4DF6-BA78-75AE3B440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D8B4B-B7D4-4B6E-B1A5-3D4CD0BF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356152"/>
            <a:ext cx="2644197" cy="1719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697C-E936-45A3-8918-05FC07C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" y="1446115"/>
            <a:ext cx="2644197" cy="184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2833D-7337-4876-B00F-56D38566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1446114"/>
            <a:ext cx="2931942" cy="184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76584-7118-4727-9A6E-3DA0E00A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3363689"/>
            <a:ext cx="2931942" cy="1728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86E5CC-0D49-48C0-A831-942DF978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64" y="5167163"/>
            <a:ext cx="2644197" cy="15730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F32D0-9057-4D55-9FB2-324012B83336}"/>
              </a:ext>
            </a:extLst>
          </p:cNvPr>
          <p:cNvSpPr txBox="1"/>
          <p:nvPr/>
        </p:nvSpPr>
        <p:spPr>
          <a:xfrm>
            <a:off x="7524926" y="3666366"/>
            <a:ext cx="4362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800" dirty="0">
                <a:sym typeface="Wingdings" panose="05000000000000000000" pitchFamily="2" charset="2"/>
              </a:rPr>
              <a:t> min-max </a:t>
            </a:r>
            <a:r>
              <a:rPr lang="ko-KR" altLang="en-US" sz="2800" dirty="0">
                <a:sym typeface="Wingdings" panose="05000000000000000000" pitchFamily="2" charset="2"/>
              </a:rPr>
              <a:t>정규화 선택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9E1A7-3669-4E34-8108-E6A111AD264B}"/>
              </a:ext>
            </a:extLst>
          </p:cNvPr>
          <p:cNvSpPr txBox="1"/>
          <p:nvPr/>
        </p:nvSpPr>
        <p:spPr>
          <a:xfrm>
            <a:off x="8049237" y="3022132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표준 정규분포를 이루는 데이터가 거의 없음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888D98-D680-4ECD-AD40-031E0B60487E}"/>
              </a:ext>
            </a:extLst>
          </p:cNvPr>
          <p:cNvSpPr/>
          <p:nvPr/>
        </p:nvSpPr>
        <p:spPr>
          <a:xfrm>
            <a:off x="6950280" y="3089434"/>
            <a:ext cx="746620" cy="5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Elbow </a:t>
            </a:r>
            <a:r>
              <a:rPr lang="ko-KR" altLang="en-US" dirty="0"/>
              <a:t>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3D139-D664-4729-8E97-47ACDF82D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43" y="3545152"/>
            <a:ext cx="3761995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2664CB-C2E6-4A85-8CB4-0D09AC85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0" y="3541141"/>
            <a:ext cx="4023436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62019-0DC8-4B18-BE89-ED1BC4FEA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0" y="3545153"/>
            <a:ext cx="3761996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A33BE9-B8B2-4125-83D8-F239D138B454}"/>
              </a:ext>
            </a:extLst>
          </p:cNvPr>
          <p:cNvSpPr txBox="1"/>
          <p:nvPr/>
        </p:nvSpPr>
        <p:spPr>
          <a:xfrm>
            <a:off x="1016000" y="6036954"/>
            <a:ext cx="2131404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BADF8-A91F-4414-864C-1B892132C6E4}"/>
              </a:ext>
            </a:extLst>
          </p:cNvPr>
          <p:cNvSpPr txBox="1"/>
          <p:nvPr/>
        </p:nvSpPr>
        <p:spPr>
          <a:xfrm>
            <a:off x="5190638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Min-max </a:t>
            </a:r>
            <a:r>
              <a:rPr lang="ko-KR" altLang="en-US" dirty="0"/>
              <a:t>정규화 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81E12-DB45-47C1-A132-50A91BD2D153}"/>
              </a:ext>
            </a:extLst>
          </p:cNvPr>
          <p:cNvSpPr txBox="1"/>
          <p:nvPr/>
        </p:nvSpPr>
        <p:spPr>
          <a:xfrm>
            <a:off x="9891902" y="6036954"/>
            <a:ext cx="1284098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FBE5-B2A7-4F90-996A-3D600244BED7}"/>
              </a:ext>
            </a:extLst>
          </p:cNvPr>
          <p:cNvSpPr txBox="1"/>
          <p:nvPr/>
        </p:nvSpPr>
        <p:spPr>
          <a:xfrm>
            <a:off x="1979600" y="1597909"/>
            <a:ext cx="70117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중심점에서 해당 클러스터 내의 점까지 거리 합산한 값으로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값이 작을 수록 잘 </a:t>
            </a:r>
            <a:r>
              <a:rPr lang="ko-KR" altLang="en-US" dirty="0" err="1"/>
              <a:t>뭉쳐있음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팔꿈치</a:t>
            </a:r>
            <a:r>
              <a:rPr lang="en-US" altLang="ko-KR" dirty="0"/>
              <a:t>(Elbow)</a:t>
            </a:r>
            <a:r>
              <a:rPr lang="ko-KR" altLang="en-US" dirty="0"/>
              <a:t>부분이 잘 형성된 곳을 군집화 개수로 지정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CF9137-AA35-43DA-A4E6-D8A6B5D7883B}"/>
              </a:ext>
            </a:extLst>
          </p:cNvPr>
          <p:cNvSpPr/>
          <p:nvPr/>
        </p:nvSpPr>
        <p:spPr>
          <a:xfrm>
            <a:off x="1553823" y="5159229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2A9CD0-AD7A-479D-8FBF-E1A2A12BC0D2}"/>
              </a:ext>
            </a:extLst>
          </p:cNvPr>
          <p:cNvSpPr/>
          <p:nvPr/>
        </p:nvSpPr>
        <p:spPr>
          <a:xfrm>
            <a:off x="5628718" y="5159228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DD5000-AF43-4F12-A67C-596E71E66E7B}"/>
              </a:ext>
            </a:extLst>
          </p:cNvPr>
          <p:cNvSpPr/>
          <p:nvPr/>
        </p:nvSpPr>
        <p:spPr>
          <a:xfrm>
            <a:off x="9596366" y="5155329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실루엣 계수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8397C-62BC-40AA-A1DB-FCBE604F6624}"/>
              </a:ext>
            </a:extLst>
          </p:cNvPr>
          <p:cNvSpPr txBox="1"/>
          <p:nvPr/>
        </p:nvSpPr>
        <p:spPr>
          <a:xfrm>
            <a:off x="2470485" y="1511854"/>
            <a:ext cx="704263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실루엣 계수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같은 클러스터의 데이터가 다른 클러스터의 데이터보다 가까운 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err="1"/>
              <a:t>클러스트끼리</a:t>
            </a:r>
            <a:r>
              <a:rPr lang="ko-KR" altLang="en-US" dirty="0"/>
              <a:t> 잘 </a:t>
            </a:r>
            <a:r>
              <a:rPr lang="ko-KR" altLang="en-US" dirty="0" err="1"/>
              <a:t>뭉쳐있음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744AA-739F-43DB-BF65-90068CE6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05" b="7270"/>
          <a:stretch/>
        </p:blipFill>
        <p:spPr>
          <a:xfrm>
            <a:off x="233639" y="3224492"/>
            <a:ext cx="3963486" cy="2579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9C74C-DD5C-4066-BE15-17EECEC2E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4224421" y="3224492"/>
            <a:ext cx="3671248" cy="2579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343569-84B7-457D-A9D2-CA7633C7B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" b="7270"/>
          <a:stretch/>
        </p:blipFill>
        <p:spPr>
          <a:xfrm>
            <a:off x="8025643" y="3224493"/>
            <a:ext cx="3860808" cy="2579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6AA11-60B6-406B-9221-56F457706240}"/>
              </a:ext>
            </a:extLst>
          </p:cNvPr>
          <p:cNvSpPr txBox="1"/>
          <p:nvPr/>
        </p:nvSpPr>
        <p:spPr>
          <a:xfrm>
            <a:off x="1144032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0.34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2CA12-7732-4346-B1F5-B5AB667EE867}"/>
              </a:ext>
            </a:extLst>
          </p:cNvPr>
          <p:cNvSpPr txBox="1"/>
          <p:nvPr/>
        </p:nvSpPr>
        <p:spPr>
          <a:xfrm>
            <a:off x="5100151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002F-D172-4BF6-97DA-FD978A19B907}"/>
              </a:ext>
            </a:extLst>
          </p:cNvPr>
          <p:cNvSpPr txBox="1"/>
          <p:nvPr/>
        </p:nvSpPr>
        <p:spPr>
          <a:xfrm>
            <a:off x="9123248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F3C6F7-1429-4CEA-B9D8-042211433723}"/>
              </a:ext>
            </a:extLst>
          </p:cNvPr>
          <p:cNvSpPr/>
          <p:nvPr/>
        </p:nvSpPr>
        <p:spPr>
          <a:xfrm>
            <a:off x="4084729" y="2848654"/>
            <a:ext cx="3963486" cy="377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58EFC-E73D-46B8-BE84-2DD30B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6B3F4-E81E-4FE4-958A-2390FA389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28ACD-1801-40AB-A165-5F5008D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4" y="2319291"/>
            <a:ext cx="4153480" cy="2695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265905-8069-4718-93FB-A544E08ED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88" y="2319291"/>
            <a:ext cx="4220164" cy="271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EDA48-E663-4617-B0F8-BB455F9FD98B}"/>
              </a:ext>
            </a:extLst>
          </p:cNvPr>
          <p:cNvSpPr txBox="1"/>
          <p:nvPr/>
        </p:nvSpPr>
        <p:spPr>
          <a:xfrm>
            <a:off x="3273187" y="5175228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13A1-AEA6-4A1B-89B5-57B23B2E7F8F}"/>
              </a:ext>
            </a:extLst>
          </p:cNvPr>
          <p:cNvSpPr txBox="1"/>
          <p:nvPr/>
        </p:nvSpPr>
        <p:spPr>
          <a:xfrm>
            <a:off x="8114381" y="5175228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A3BE-B456-4F75-9B32-A510363BD02B}"/>
              </a:ext>
            </a:extLst>
          </p:cNvPr>
          <p:cNvSpPr txBox="1"/>
          <p:nvPr/>
        </p:nvSpPr>
        <p:spPr>
          <a:xfrm>
            <a:off x="1016000" y="1488911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수 비교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32A29-6CC7-416C-BEB0-8BDA83A169A6}"/>
              </a:ext>
            </a:extLst>
          </p:cNvPr>
          <p:cNvSpPr/>
          <p:nvPr/>
        </p:nvSpPr>
        <p:spPr>
          <a:xfrm>
            <a:off x="6229006" y="1593908"/>
            <a:ext cx="4586514" cy="4311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2610-8271-4856-8BFE-5E1D5F2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9774C-DD48-4F0A-B332-CFDA1200C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군집데이터 변수화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6901-4E97-407C-ABC4-033D3C5D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7" y="1673577"/>
            <a:ext cx="5446965" cy="219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CDF1A-3D3D-474E-B2FA-53026EB27B4D}"/>
              </a:ext>
            </a:extLst>
          </p:cNvPr>
          <p:cNvSpPr txBox="1"/>
          <p:nvPr/>
        </p:nvSpPr>
        <p:spPr>
          <a:xfrm>
            <a:off x="252693" y="1159346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군집데이터 변수화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DAF58-4517-4581-B2A4-CA1919E5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41254"/>
              </p:ext>
            </p:extLst>
          </p:nvPr>
        </p:nvGraphicFramePr>
        <p:xfrm>
          <a:off x="155548" y="4319382"/>
          <a:ext cx="5446965" cy="140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93">
                  <a:extLst>
                    <a:ext uri="{9D8B030D-6E8A-4147-A177-3AD203B41FA5}">
                      <a16:colId xmlns:a16="http://schemas.microsoft.com/office/drawing/2014/main" val="2220400470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2053294688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3900855631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4269091522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1772098855"/>
                    </a:ext>
                  </a:extLst>
                </a:gridCol>
              </a:tblGrid>
              <a:tr h="584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</a:t>
                      </a:r>
                    </a:p>
                    <a:p>
                      <a:pPr latinLnBrk="1"/>
                      <a:r>
                        <a:rPr lang="en-US" altLang="ko-KR" dirty="0"/>
                        <a:t>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XG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Gradian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3851"/>
                  </a:ext>
                </a:extLst>
              </a:tr>
              <a:tr h="764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예측률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615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122C5F-9139-45BB-B525-18352E7B137C}"/>
              </a:ext>
            </a:extLst>
          </p:cNvPr>
          <p:cNvSpPr txBox="1"/>
          <p:nvPr/>
        </p:nvSpPr>
        <p:spPr>
          <a:xfrm>
            <a:off x="5956184" y="1673577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군집화된</a:t>
            </a:r>
            <a:r>
              <a:rPr lang="ko-KR" altLang="en-US" dirty="0"/>
              <a:t> 결과값을 </a:t>
            </a:r>
            <a:r>
              <a:rPr lang="ko-KR" altLang="en-US" dirty="0" err="1"/>
              <a:t>맵핑하여</a:t>
            </a:r>
            <a:r>
              <a:rPr lang="ko-KR" altLang="en-US" dirty="0"/>
              <a:t> 변수화</a:t>
            </a:r>
            <a:endParaRPr lang="en-US" altLang="ko-KR" dirty="0"/>
          </a:p>
          <a:p>
            <a:r>
              <a:rPr lang="ko-KR" altLang="en-US" dirty="0"/>
              <a:t>분류 모델 적용 시</a:t>
            </a:r>
            <a:r>
              <a:rPr lang="en-US" altLang="ko-KR" dirty="0"/>
              <a:t>, </a:t>
            </a:r>
            <a:r>
              <a:rPr lang="ko-KR" altLang="en-US" dirty="0"/>
              <a:t>해당 군집의 세부화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90688-DA61-480B-96D2-E0C3162368C2}"/>
              </a:ext>
            </a:extLst>
          </p:cNvPr>
          <p:cNvSpPr txBox="1"/>
          <p:nvPr/>
        </p:nvSpPr>
        <p:spPr>
          <a:xfrm>
            <a:off x="5956184" y="4319382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Best score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75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6FE4-63E9-4D2F-8BF7-2B768DBF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71149-D171-49CB-A2BF-8642DC2D7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F6411-DD54-40FE-91E0-07FC240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" y="1744592"/>
            <a:ext cx="1905266" cy="1295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2B5B2-1636-4504-B907-AE459E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6" y="3867912"/>
            <a:ext cx="4748700" cy="1419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32F23-4817-44CC-A3C1-D8487D0E03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79" y="1503397"/>
            <a:ext cx="6260468" cy="412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203079-F277-4CE0-BEEC-9DFF4E6F52C6}"/>
              </a:ext>
            </a:extLst>
          </p:cNvPr>
          <p:cNvSpPr/>
          <p:nvPr/>
        </p:nvSpPr>
        <p:spPr>
          <a:xfrm>
            <a:off x="408517" y="4072896"/>
            <a:ext cx="1371516" cy="1214440"/>
          </a:xfrm>
          <a:prstGeom prst="rect">
            <a:avLst/>
          </a:prstGeom>
          <a:solidFill>
            <a:srgbClr val="ED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61B43-EEEC-44A2-82D1-6E4893241CD2}"/>
              </a:ext>
            </a:extLst>
          </p:cNvPr>
          <p:cNvSpPr txBox="1"/>
          <p:nvPr/>
        </p:nvSpPr>
        <p:spPr>
          <a:xfrm>
            <a:off x="345117" y="1375259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Best_params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45C78-3299-42C4-B46F-882A15F854A8}"/>
              </a:ext>
            </a:extLst>
          </p:cNvPr>
          <p:cNvSpPr txBox="1"/>
          <p:nvPr/>
        </p:nvSpPr>
        <p:spPr>
          <a:xfrm>
            <a:off x="345117" y="3416406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Best_estimator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D893-D45B-490F-A755-68A31A786B4D}"/>
              </a:ext>
            </a:extLst>
          </p:cNvPr>
          <p:cNvSpPr txBox="1"/>
          <p:nvPr/>
        </p:nvSpPr>
        <p:spPr>
          <a:xfrm>
            <a:off x="408516" y="5706646"/>
            <a:ext cx="763219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군집화된</a:t>
            </a:r>
            <a:r>
              <a:rPr lang="ko-KR" altLang="en-US" dirty="0"/>
              <a:t> 결과에서 더 세분화된 분류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6</a:t>
            </a:r>
            <a:r>
              <a:rPr lang="ko-KR" altLang="en-US" dirty="0"/>
              <a:t>단계 분류는 너무 많아 </a:t>
            </a:r>
            <a:r>
              <a:rPr lang="en-US" altLang="ko-KR" dirty="0" err="1"/>
              <a:t>Kmeans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단계 군집으로 위치선정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6FA6-F943-41B8-BBBD-28150054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412096" cy="571500"/>
          </a:xfrm>
        </p:spPr>
        <p:txBody>
          <a:bodyPr/>
          <a:lstStyle/>
          <a:p>
            <a:r>
              <a:rPr lang="ko-KR" altLang="en-US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1F4F-9D13-4D32-B173-C2262C3D5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36B5-F333-4631-971F-18EDBE8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0" y="1673577"/>
            <a:ext cx="8611737" cy="465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39DE-4703-42A8-9D01-680515D215B7}"/>
              </a:ext>
            </a:extLst>
          </p:cNvPr>
          <p:cNvSpPr txBox="1"/>
          <p:nvPr/>
        </p:nvSpPr>
        <p:spPr>
          <a:xfrm>
            <a:off x="9194334" y="1761688"/>
            <a:ext cx="277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재활용 도움센터</a:t>
            </a:r>
            <a:endParaRPr lang="en-US" altLang="ko-KR" dirty="0"/>
          </a:p>
          <a:p>
            <a:r>
              <a:rPr lang="en-US" altLang="ko-KR" dirty="0"/>
              <a:t>58</a:t>
            </a:r>
            <a:r>
              <a:rPr lang="ko-KR" altLang="en-US" dirty="0"/>
              <a:t>개소</a:t>
            </a:r>
          </a:p>
        </p:txBody>
      </p:sp>
    </p:spTree>
    <p:extLst>
      <p:ext uri="{BB962C8B-B14F-4D97-AF65-F5344CB8AC3E}">
        <p14:creationId xmlns:p14="http://schemas.microsoft.com/office/powerpoint/2010/main" val="3523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</p:spTree>
    <p:extLst>
      <p:ext uri="{BB962C8B-B14F-4D97-AF65-F5344CB8AC3E}">
        <p14:creationId xmlns:p14="http://schemas.microsoft.com/office/powerpoint/2010/main" val="534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2983345" y="2116168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1160476" y="3013146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096000" y="1537651"/>
            <a:ext cx="2798663" cy="981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 상관관계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정규화</a:t>
            </a:r>
            <a:endParaRPr lang="en-US" altLang="ko-KR" dirty="0"/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2801418" y="4082844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endParaRPr lang="en-US" altLang="ko-KR" dirty="0"/>
          </a:p>
          <a:p>
            <a:r>
              <a:rPr lang="ko-KR" altLang="en-US" dirty="0"/>
              <a:t>군집화</a:t>
            </a:r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주제 선정 배경</a:t>
            </a:r>
            <a:endParaRPr lang="en-US" altLang="ko-KR" dirty="0"/>
          </a:p>
          <a:p>
            <a:r>
              <a:rPr lang="ko-KR" altLang="en-US" dirty="0"/>
              <a:t>쓰레기 배출 현황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7526434" y="5365169"/>
            <a:ext cx="3085399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/>
              <a:t>5. Q&amp;A </a:t>
            </a:r>
            <a:endParaRPr lang="ko-KR" altLang="en-US" sz="3200" dirty="0"/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7306491" y="3542997"/>
            <a:ext cx="330534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/>
              <a:t>4. </a:t>
            </a:r>
            <a:r>
              <a:rPr lang="ko-KR" altLang="en-US" sz="3200" dirty="0"/>
              <a:t>출처</a:t>
            </a:r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7306491" y="1743149"/>
            <a:ext cx="330534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/>
              <a:t>2. </a:t>
            </a:r>
            <a:r>
              <a:rPr lang="ko-KR" altLang="en-US" sz="3200" dirty="0"/>
              <a:t>데이터 분석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317167" y="4295743"/>
            <a:ext cx="194301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4. model</a:t>
            </a:r>
            <a:endParaRPr lang="ko-KR" altLang="en-US" sz="32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977900" y="2313531"/>
            <a:ext cx="262154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1.</a:t>
            </a:r>
            <a:r>
              <a:rPr lang="ko-KR" altLang="en-US" sz="3200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7809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73095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A0827-E433-40C0-983C-B079D3A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" y="2794959"/>
            <a:ext cx="5473096" cy="3996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12E80-12CC-40EE-A9C9-1FFD20D9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796789"/>
            <a:ext cx="5473095" cy="3994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6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외도동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부영 아파트 단지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한림읍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FF6E3-C323-46E5-85D0-392C1645FCAD}"/>
              </a:ext>
            </a:extLst>
          </p:cNvPr>
          <p:cNvSpPr/>
          <p:nvPr/>
        </p:nvSpPr>
        <p:spPr>
          <a:xfrm>
            <a:off x="1016000" y="1494227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13C586-D35D-40CF-AE2B-319CD2C392E3}"/>
              </a:ext>
            </a:extLst>
          </p:cNvPr>
          <p:cNvSpPr/>
          <p:nvPr/>
        </p:nvSpPr>
        <p:spPr>
          <a:xfrm>
            <a:off x="7467253" y="14771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27BD98-20D0-4121-8B4D-FD1E968DD575}"/>
              </a:ext>
            </a:extLst>
          </p:cNvPr>
          <p:cNvSpPr/>
          <p:nvPr/>
        </p:nvSpPr>
        <p:spPr>
          <a:xfrm>
            <a:off x="1016000" y="3398494"/>
            <a:ext cx="1819564" cy="187471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1AD42B-B20A-409C-BBE5-50581A2FAEC1}"/>
              </a:ext>
            </a:extLst>
          </p:cNvPr>
          <p:cNvSpPr/>
          <p:nvPr/>
        </p:nvSpPr>
        <p:spPr>
          <a:xfrm>
            <a:off x="7873999" y="3655154"/>
            <a:ext cx="1140691" cy="1175262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6705600" y="16374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474516" y="2468124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6792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7" y="1459684"/>
            <a:ext cx="520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김녕리</a:t>
            </a:r>
            <a:r>
              <a:rPr lang="en-US" altLang="ko-KR" dirty="0"/>
              <a:t>, </a:t>
            </a:r>
            <a:r>
              <a:rPr lang="ko-KR" altLang="en-US" dirty="0" err="1"/>
              <a:t>월정리</a:t>
            </a:r>
            <a:r>
              <a:rPr lang="ko-KR" altLang="en-US" dirty="0"/>
              <a:t> 일대 관광객 다수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/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5/3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F2467-4FE0-4511-B513-FC006AE4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933485"/>
            <a:ext cx="5391124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53781-A91A-423C-B3BB-3B6ADCFA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2901732"/>
            <a:ext cx="5196114" cy="3474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5246-A59A-4A6E-9B56-F46078F2A5BC}"/>
              </a:ext>
            </a:extLst>
          </p:cNvPr>
          <p:cNvSpPr/>
          <p:nvPr/>
        </p:nvSpPr>
        <p:spPr>
          <a:xfrm>
            <a:off x="7940113" y="1459684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6BC1-74F5-47A7-8FCE-4F6DB573AD58}"/>
              </a:ext>
            </a:extLst>
          </p:cNvPr>
          <p:cNvSpPr/>
          <p:nvPr/>
        </p:nvSpPr>
        <p:spPr>
          <a:xfrm>
            <a:off x="1016000" y="1459684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CF35DD-B3EA-4478-9E34-C19C63CC50EC}"/>
              </a:ext>
            </a:extLst>
          </p:cNvPr>
          <p:cNvSpPr/>
          <p:nvPr/>
        </p:nvSpPr>
        <p:spPr>
          <a:xfrm>
            <a:off x="1408037" y="3291532"/>
            <a:ext cx="713149" cy="7347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BFDBB6-7862-4CD2-A5D2-33431A5CBF57}"/>
              </a:ext>
            </a:extLst>
          </p:cNvPr>
          <p:cNvSpPr/>
          <p:nvPr/>
        </p:nvSpPr>
        <p:spPr>
          <a:xfrm>
            <a:off x="8275672" y="4302913"/>
            <a:ext cx="914908" cy="8871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405745" y="43806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2476989" y="2313632"/>
            <a:ext cx="672611" cy="678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C358A-20F1-484A-90DB-0CA26B29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6197600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02D5-9E63-4973-B65B-CDC1F156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7" y="2811537"/>
            <a:ext cx="5821218" cy="38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767D-EDF5-46A0-B7D8-B35C35D53ECA}"/>
              </a:ext>
            </a:extLst>
          </p:cNvPr>
          <p:cNvSpPr txBox="1"/>
          <p:nvPr/>
        </p:nvSpPr>
        <p:spPr>
          <a:xfrm>
            <a:off x="232837" y="1473200"/>
            <a:ext cx="532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중엄리</a:t>
            </a:r>
            <a:r>
              <a:rPr lang="ko-KR" altLang="en-US" dirty="0"/>
              <a:t> 근처 펜션 밀집지역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74F6A-516D-45A2-815C-2875F1E8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18" y="2811534"/>
            <a:ext cx="5254600" cy="381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6C7-9B31-45F7-BF3F-C215804E8D93}"/>
              </a:ext>
            </a:extLst>
          </p:cNvPr>
          <p:cNvSpPr txBox="1"/>
          <p:nvPr/>
        </p:nvSpPr>
        <p:spPr>
          <a:xfrm>
            <a:off x="6807202" y="1473200"/>
            <a:ext cx="53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서귀포시 </a:t>
            </a:r>
            <a:r>
              <a:rPr lang="ko-KR" altLang="en-US" dirty="0" err="1"/>
              <a:t>동홍동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498F9-1432-421F-B216-17D108830099}"/>
              </a:ext>
            </a:extLst>
          </p:cNvPr>
          <p:cNvSpPr/>
          <p:nvPr/>
        </p:nvSpPr>
        <p:spPr>
          <a:xfrm>
            <a:off x="1100009" y="15109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4C088E-353F-4BC7-9238-BD866B14C2FD}"/>
              </a:ext>
            </a:extLst>
          </p:cNvPr>
          <p:cNvSpPr/>
          <p:nvPr/>
        </p:nvSpPr>
        <p:spPr>
          <a:xfrm>
            <a:off x="8618799" y="151297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AE812-F03A-48C4-9B3F-6DA508764785}"/>
              </a:ext>
            </a:extLst>
          </p:cNvPr>
          <p:cNvSpPr/>
          <p:nvPr/>
        </p:nvSpPr>
        <p:spPr>
          <a:xfrm>
            <a:off x="2183554" y="3704669"/>
            <a:ext cx="827501" cy="79344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EF706A-F892-4119-ADDE-FA427B193EBD}"/>
              </a:ext>
            </a:extLst>
          </p:cNvPr>
          <p:cNvSpPr/>
          <p:nvPr/>
        </p:nvSpPr>
        <p:spPr>
          <a:xfrm>
            <a:off x="7727682" y="4212225"/>
            <a:ext cx="2147667" cy="205926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179454" y="2090906"/>
            <a:ext cx="452582" cy="46629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834734" y="1935241"/>
            <a:ext cx="571011" cy="575854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3145A-CA01-42CF-AAF5-F322EE4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84406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480DE-983B-4E4E-9CB5-33610AA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2" y="2857500"/>
            <a:ext cx="5577368" cy="376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9DC8A-E42E-4CD6-BA11-707C0BB3DA80}"/>
              </a:ext>
            </a:extLst>
          </p:cNvPr>
          <p:cNvSpPr txBox="1"/>
          <p:nvPr/>
        </p:nvSpPr>
        <p:spPr>
          <a:xfrm>
            <a:off x="274782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및 번화가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7C14-DA79-4557-BAB9-82D2D077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57500"/>
            <a:ext cx="5844067" cy="376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80023-0631-432A-A630-3D1BE00AA68C}"/>
              </a:ext>
            </a:extLst>
          </p:cNvPr>
          <p:cNvSpPr txBox="1"/>
          <p:nvPr/>
        </p:nvSpPr>
        <p:spPr>
          <a:xfrm>
            <a:off x="6096000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호텔 밀집 구역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CB9E42-17BE-4C92-8428-674988574118}"/>
              </a:ext>
            </a:extLst>
          </p:cNvPr>
          <p:cNvSpPr/>
          <p:nvPr/>
        </p:nvSpPr>
        <p:spPr>
          <a:xfrm>
            <a:off x="7039415" y="1473200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672A5-3866-42F9-B5B7-91FE5F345396}"/>
              </a:ext>
            </a:extLst>
          </p:cNvPr>
          <p:cNvSpPr/>
          <p:nvPr/>
        </p:nvSpPr>
        <p:spPr>
          <a:xfrm>
            <a:off x="1225844" y="1473200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82BFB9-B394-48F1-A942-B6E7E4897293}"/>
              </a:ext>
            </a:extLst>
          </p:cNvPr>
          <p:cNvSpPr/>
          <p:nvPr/>
        </p:nvSpPr>
        <p:spPr>
          <a:xfrm>
            <a:off x="3746122" y="3900208"/>
            <a:ext cx="798170" cy="765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2A5B04-D8BE-44FA-B606-E6A2EC8B1296}"/>
              </a:ext>
            </a:extLst>
          </p:cNvPr>
          <p:cNvSpPr/>
          <p:nvPr/>
        </p:nvSpPr>
        <p:spPr>
          <a:xfrm>
            <a:off x="10144530" y="3900208"/>
            <a:ext cx="569652" cy="55171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C0362-C710-4973-8226-3E091C3FE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406401" y="1505527"/>
            <a:ext cx="680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기대효과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지역별 쓰레기 배출량 등급을 분류 가능 </a:t>
            </a:r>
            <a:r>
              <a:rPr lang="en-US" altLang="ko-KR" dirty="0"/>
              <a:t>(</a:t>
            </a:r>
            <a:r>
              <a:rPr lang="ko-KR" altLang="en-US" dirty="0"/>
              <a:t>제주도에도 없는 데이터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불필요한 지역에 </a:t>
            </a:r>
            <a:r>
              <a:rPr lang="ko-KR" altLang="en-US" dirty="0" err="1"/>
              <a:t>재활용도움센터를</a:t>
            </a:r>
            <a:r>
              <a:rPr lang="ko-KR" altLang="en-US" dirty="0"/>
              <a:t> 증설하는 예산낭비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요일별</a:t>
            </a:r>
            <a:r>
              <a:rPr lang="ko-KR" altLang="en-US" dirty="0"/>
              <a:t> 배출제에 대한 도민 불편 해소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406401" y="4235928"/>
            <a:ext cx="7906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한계점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파이썬을</a:t>
            </a:r>
            <a:r>
              <a:rPr lang="ko-KR" altLang="en-US" dirty="0"/>
              <a:t> 활용하여 지도를 출력했으면 정확한 위치선정 및 기존의 재활용 도움센터와 비교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읍면동별</a:t>
            </a:r>
            <a:r>
              <a:rPr lang="ko-KR" altLang="en-US" dirty="0"/>
              <a:t> 데이터가 격자</a:t>
            </a:r>
            <a:r>
              <a:rPr lang="en-US" altLang="ko-KR" dirty="0"/>
              <a:t>(grid)</a:t>
            </a:r>
            <a:r>
              <a:rPr lang="ko-KR" altLang="en-US" dirty="0"/>
              <a:t>단위로 나와있었다면 훨씬 정확한 분석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입지선정에 대한 기준을 알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08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7B0BF35-FC84-4B62-86AF-FD20CAE2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2ED9008-AFEF-47F2-A3FD-E79A7A9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A56C72D-22A8-4EAF-83CA-2B26D8E98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2656270" y="1848103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" y="1789706"/>
            <a:ext cx="1781257" cy="420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3642244" y="184810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8" y="2484941"/>
            <a:ext cx="1781257" cy="420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2687927" y="257901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3402968" y="259233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7" y="3243622"/>
            <a:ext cx="1781258" cy="420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2647581" y="332058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2687927" y="356464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8" y="3979646"/>
            <a:ext cx="1781257" cy="3507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2647581" y="402820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3301155" y="40282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07" y="4605084"/>
            <a:ext cx="1781258" cy="350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2641559" y="4651851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2689805" y="486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084" y="1877637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2726" y="270681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702" y="3330702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A56C72D-22A8-4EAF-83CA-2B26D8E98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3712425" y="1789531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2" y="1377729"/>
            <a:ext cx="3488203" cy="823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4698399" y="178953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22" y="2476786"/>
            <a:ext cx="3488203" cy="8236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3712425" y="2957277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4427466" y="2970594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51" y="3753880"/>
            <a:ext cx="3488203" cy="8236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3708754" y="4208152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5423501" y="4165682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0" y="4968901"/>
            <a:ext cx="3488203" cy="6868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3708754" y="5291313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4362328" y="5291313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50" y="5931626"/>
            <a:ext cx="3488203" cy="6868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3708754" y="6238686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5684374" y="622824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2577" y="1377729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2577" y="288858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2576" y="4166639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127103" y="1537651"/>
            <a:ext cx="2798663" cy="981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</a:t>
            </a:r>
            <a:endParaRPr lang="en-US" altLang="ko-KR" dirty="0"/>
          </a:p>
          <a:p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동 별 군집화</a:t>
            </a:r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3146306" y="389024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쓰레기 배출 현황</a:t>
            </a:r>
            <a:endParaRPr lang="en-US" altLang="ko-KR" dirty="0"/>
          </a:p>
          <a:p>
            <a:r>
              <a:rPr lang="ko-KR" altLang="en-US" dirty="0"/>
              <a:t>연도 쓰레기 배출 변화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9116425" y="5438456"/>
            <a:ext cx="120867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Q&amp;A </a:t>
            </a:r>
            <a:r>
              <a:rPr lang="ko-KR" altLang="en-US" sz="3200" dirty="0"/>
              <a:t>출처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8925766" y="3554159"/>
            <a:ext cx="215957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</a:t>
            </a:r>
            <a:br>
              <a:rPr lang="en-US" altLang="ko-KR" sz="3200" dirty="0"/>
            </a:br>
            <a:r>
              <a:rPr lang="ko-KR" altLang="en-US" sz="3200" dirty="0" err="1"/>
              <a:t>전처리</a:t>
            </a:r>
            <a:endParaRPr lang="ko-KR" altLang="en-US" sz="3200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8847770" y="1743149"/>
            <a:ext cx="1477328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 분석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866900" y="4103142"/>
            <a:ext cx="1359480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model</a:t>
            </a:r>
            <a:endParaRPr lang="ko-KR" altLang="en-US" sz="32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1780316" y="2333406"/>
            <a:ext cx="102110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843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7070" y="2587971"/>
            <a:ext cx="320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8A713B"/>
                </a:solidFill>
                <a:latin typeface="HY견고딕" pitchFamily="18" charset="-127"/>
                <a:ea typeface="HY견고딕" pitchFamily="18" charset="-127"/>
              </a:rPr>
              <a:t>Question</a:t>
            </a:r>
            <a:endParaRPr lang="ko-KR" altLang="en-US" sz="4000" spc="-300" dirty="0">
              <a:solidFill>
                <a:srgbClr val="8A713B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8966" y="3204416"/>
            <a:ext cx="2042160" cy="604180"/>
            <a:chOff x="3125914" y="2048529"/>
            <a:chExt cx="1469492" cy="55286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3848" y="2048529"/>
              <a:ext cx="1364406" cy="552863"/>
            </a:xfrm>
            <a:prstGeom prst="roundRect">
              <a:avLst/>
            </a:pr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5914" y="2063350"/>
              <a:ext cx="1469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300" dirty="0">
                  <a:solidFill>
                    <a:srgbClr val="FBFBFB"/>
                  </a:solidFill>
                  <a:latin typeface="HY견고딕" pitchFamily="18" charset="-127"/>
                  <a:ea typeface="HY견고딕" pitchFamily="18" charset="-127"/>
                </a:rPr>
                <a:t>Answer</a:t>
              </a:r>
              <a:endParaRPr lang="ko-KR" altLang="en-US" sz="3200" spc="-300" dirty="0">
                <a:solidFill>
                  <a:srgbClr val="FBFBFB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5478" y="3834549"/>
            <a:ext cx="1676400" cy="121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02250" y="2866599"/>
            <a:ext cx="6584950" cy="1574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7200" dirty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6880" y="3952240"/>
            <a:ext cx="6370320" cy="20320"/>
          </a:xfrm>
          <a:prstGeom prst="line">
            <a:avLst/>
          </a:prstGeom>
          <a:ln w="76200">
            <a:solidFill>
              <a:srgbClr val="60981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127103" y="1537651"/>
            <a:ext cx="2798663" cy="981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</a:t>
            </a:r>
            <a:endParaRPr lang="en-US" altLang="ko-KR" dirty="0"/>
          </a:p>
          <a:p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동 별 군집화</a:t>
            </a:r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3146306" y="389024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쓰레기 배출 현황</a:t>
            </a:r>
            <a:endParaRPr lang="en-US" altLang="ko-KR" dirty="0"/>
          </a:p>
          <a:p>
            <a:r>
              <a:rPr lang="ko-KR" altLang="en-US" dirty="0"/>
              <a:t>연도 쓰레기 배출 변화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8925766" y="5422305"/>
            <a:ext cx="196891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5. Q&amp;A </a:t>
            </a:r>
            <a:r>
              <a:rPr lang="ko-KR" altLang="en-US" sz="2400" dirty="0"/>
              <a:t>출처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8925766" y="3554159"/>
            <a:ext cx="215957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3. </a:t>
            </a:r>
            <a:r>
              <a:rPr lang="ko-KR" altLang="en-US" sz="2400" dirty="0"/>
              <a:t>데이터 분석</a:t>
            </a:r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2218337" y="2367562"/>
            <a:ext cx="201499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2. </a:t>
            </a:r>
            <a:r>
              <a:rPr lang="ko-KR" altLang="en-US" sz="2400" dirty="0"/>
              <a:t>문제 현황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799166" y="4103141"/>
            <a:ext cx="1672168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4. model</a:t>
            </a:r>
            <a:endParaRPr lang="ko-KR" altLang="en-US" sz="24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7826668" y="1686013"/>
            <a:ext cx="263813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문제</a:t>
            </a:r>
            <a:r>
              <a:rPr lang="en-US" altLang="ko-KR" sz="2400" dirty="0"/>
              <a:t> </a:t>
            </a:r>
            <a:r>
              <a:rPr lang="ko-KR" altLang="en-US" sz="2400" dirty="0"/>
              <a:t>선정배경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E4724C96-268B-4530-A491-E07A3A1E87CE}"/>
              </a:ext>
            </a:extLst>
          </p:cNvPr>
          <p:cNvSpPr>
            <a:spLocks noGrp="1"/>
          </p:cNvSpPr>
          <p:nvPr/>
        </p:nvSpPr>
        <p:spPr>
          <a:xfrm>
            <a:off x="5944847" y="325370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8543-E65E-418E-BC4D-ECE19DE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AB71-C645-4261-AAC6-B5D7B2637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A1841-83C0-45F1-9E4C-08CB528E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1" y="1673577"/>
            <a:ext cx="6839905" cy="267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5B486-B9E6-40D3-9870-4AFBC1A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54" y="4474088"/>
            <a:ext cx="7430537" cy="1314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1EC489-8344-4AFC-9758-C2715738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1" y="4350476"/>
            <a:ext cx="810356" cy="279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2947D1-B3B7-443B-9541-37AB189A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00" y="5788721"/>
            <a:ext cx="1121091" cy="226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9E42E-73A2-4EB3-B695-9D718C0D2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094" y="2444259"/>
            <a:ext cx="4502526" cy="1314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7C75DC-7327-42CD-9A5B-9DBD9DE47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926" y="3770500"/>
            <a:ext cx="1204694" cy="2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쓰레기 배출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CCF59-4F09-4583-BC48-9F8531B9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3" y="1193332"/>
            <a:ext cx="10461491" cy="2585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62D998-6867-4908-A8FE-59BB2F43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3" y="3981096"/>
            <a:ext cx="10461491" cy="2585492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33D26F13-23B2-44E9-9428-26E4885ABA3C}"/>
              </a:ext>
            </a:extLst>
          </p:cNvPr>
          <p:cNvSpPr/>
          <p:nvPr/>
        </p:nvSpPr>
        <p:spPr>
          <a:xfrm>
            <a:off x="1367477" y="3036773"/>
            <a:ext cx="9769642" cy="184484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41F4-3A78-480C-99FA-64FFD22FB327}"/>
              </a:ext>
            </a:extLst>
          </p:cNvPr>
          <p:cNvSpPr txBox="1"/>
          <p:nvPr/>
        </p:nvSpPr>
        <p:spPr>
          <a:xfrm>
            <a:off x="2078240" y="3621947"/>
            <a:ext cx="834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accent6"/>
                </a:solidFill>
              </a:rPr>
              <a:t>요일별</a:t>
            </a:r>
            <a:r>
              <a:rPr lang="ko-KR" altLang="en-US" sz="3200" dirty="0">
                <a:solidFill>
                  <a:schemeClr val="accent6"/>
                </a:solidFill>
              </a:rPr>
              <a:t> </a:t>
            </a:r>
            <a:r>
              <a:rPr lang="ko-KR" altLang="en-US" sz="3200" dirty="0" err="1">
                <a:solidFill>
                  <a:schemeClr val="accent6"/>
                </a:solidFill>
              </a:rPr>
              <a:t>배출제</a:t>
            </a:r>
            <a:r>
              <a:rPr lang="ko-KR" altLang="en-US" sz="3200" dirty="0">
                <a:solidFill>
                  <a:schemeClr val="accent6"/>
                </a:solidFill>
              </a:rPr>
              <a:t> 시행 후 주춤해진 쓰레기 배출량</a:t>
            </a:r>
          </a:p>
        </p:txBody>
      </p:sp>
    </p:spTree>
    <p:extLst>
      <p:ext uri="{BB962C8B-B14F-4D97-AF65-F5344CB8AC3E}">
        <p14:creationId xmlns:p14="http://schemas.microsoft.com/office/powerpoint/2010/main" val="19533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재활용도움센터 필요성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7838-6A12-48AD-8D8B-37C17CD5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019" y="1732300"/>
            <a:ext cx="4400475" cy="4193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61C0A0-5681-459A-8C9D-A0B23CB0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173" y1="53030" x2="33124" y2="36616"/>
                        <a14:foregroundMark x1="47804" y1="50253" x2="54203" y2="22222"/>
                        <a14:foregroundMark x1="44668" y1="51515" x2="43287" y2="34343"/>
                        <a14:foregroundMark x1="41531" y1="49747" x2="37390" y2="73485"/>
                        <a14:foregroundMark x1="37390" y1="73485" x2="40025" y2="82828"/>
                        <a14:foregroundMark x1="38896" y1="81818" x2="40025" y2="83081"/>
                        <a14:foregroundMark x1="40025" y1="83081" x2="40025" y2="83081"/>
                        <a14:foregroundMark x1="39398" y1="81061" x2="46299" y2="58838"/>
                        <a14:foregroundMark x1="46299" y1="58838" x2="47302" y2="20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5561" y="1815698"/>
            <a:ext cx="4994246" cy="4193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AAD25-9193-4739-B7C2-D828BC46FFAE}"/>
              </a:ext>
            </a:extLst>
          </p:cNvPr>
          <p:cNvSpPr/>
          <p:nvPr/>
        </p:nvSpPr>
        <p:spPr>
          <a:xfrm>
            <a:off x="2016322" y="2305493"/>
            <a:ext cx="1065402" cy="268447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AF5DF-E356-464D-85BD-1FBAF9FB8BEF}"/>
              </a:ext>
            </a:extLst>
          </p:cNvPr>
          <p:cNvSpPr/>
          <p:nvPr/>
        </p:nvSpPr>
        <p:spPr>
          <a:xfrm>
            <a:off x="3668448" y="2375483"/>
            <a:ext cx="1065402" cy="268447"/>
          </a:xfrm>
          <a:prstGeom prst="rect">
            <a:avLst/>
          </a:prstGeom>
          <a:noFill/>
          <a:ln>
            <a:solidFill>
              <a:srgbClr val="946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511B46-0138-4BC4-80A7-395EEEBE7121}"/>
              </a:ext>
            </a:extLst>
          </p:cNvPr>
          <p:cNvSpPr/>
          <p:nvPr/>
        </p:nvSpPr>
        <p:spPr>
          <a:xfrm>
            <a:off x="4279189" y="3650610"/>
            <a:ext cx="1065402" cy="268447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B7846E-1426-453C-A60F-0C6DA8CCF1EC}"/>
              </a:ext>
            </a:extLst>
          </p:cNvPr>
          <p:cNvSpPr/>
          <p:nvPr/>
        </p:nvSpPr>
        <p:spPr>
          <a:xfrm>
            <a:off x="3608664" y="5259924"/>
            <a:ext cx="913002" cy="268447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38D1D-29A6-4B9F-BA48-82303E276A51}"/>
              </a:ext>
            </a:extLst>
          </p:cNvPr>
          <p:cNvSpPr/>
          <p:nvPr/>
        </p:nvSpPr>
        <p:spPr>
          <a:xfrm>
            <a:off x="1251358" y="4070019"/>
            <a:ext cx="1065402" cy="268447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7B3D-3956-4568-B25F-86ED0D21E0B0}"/>
              </a:ext>
            </a:extLst>
          </p:cNvPr>
          <p:cNvSpPr txBox="1"/>
          <p:nvPr/>
        </p:nvSpPr>
        <p:spPr>
          <a:xfrm>
            <a:off x="1188563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배출제에 대한 도민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47C87-D068-4023-BFF1-566FF3E69BC9}"/>
              </a:ext>
            </a:extLst>
          </p:cNvPr>
          <p:cNvSpPr txBox="1"/>
          <p:nvPr/>
        </p:nvSpPr>
        <p:spPr>
          <a:xfrm>
            <a:off x="2016322" y="230549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편리해짐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92674-A818-4E4E-BE4C-74C79DE7CAC5}"/>
              </a:ext>
            </a:extLst>
          </p:cNvPr>
          <p:cNvSpPr txBox="1"/>
          <p:nvPr/>
        </p:nvSpPr>
        <p:spPr>
          <a:xfrm>
            <a:off x="3668448" y="237548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불편해짐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48A36-A739-4BFC-AA85-6DE63E9DFAFA}"/>
              </a:ext>
            </a:extLst>
          </p:cNvPr>
          <p:cNvSpPr txBox="1"/>
          <p:nvPr/>
        </p:nvSpPr>
        <p:spPr>
          <a:xfrm>
            <a:off x="1251358" y="4070019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편리해짐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FF000-F3C8-4CBB-BE96-E402F320ECF8}"/>
              </a:ext>
            </a:extLst>
          </p:cNvPr>
          <p:cNvSpPr txBox="1"/>
          <p:nvPr/>
        </p:nvSpPr>
        <p:spPr>
          <a:xfrm>
            <a:off x="4279189" y="365061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불편해짐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49B77-D3D4-4664-8D4B-6F38258087B4}"/>
              </a:ext>
            </a:extLst>
          </p:cNvPr>
          <p:cNvSpPr txBox="1"/>
          <p:nvPr/>
        </p:nvSpPr>
        <p:spPr>
          <a:xfrm>
            <a:off x="3608664" y="5259924"/>
            <a:ext cx="913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보통이다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21570-235E-47F1-83DC-7DCC9E374B53}"/>
              </a:ext>
            </a:extLst>
          </p:cNvPr>
          <p:cNvSpPr txBox="1"/>
          <p:nvPr/>
        </p:nvSpPr>
        <p:spPr>
          <a:xfrm>
            <a:off x="6589488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배출제가 불편한 이유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F9E6D-F0A4-44BF-9266-EBCABB75C4C1}"/>
              </a:ext>
            </a:extLst>
          </p:cNvPr>
          <p:cNvSpPr txBox="1"/>
          <p:nvPr/>
        </p:nvSpPr>
        <p:spPr>
          <a:xfrm>
            <a:off x="8906024" y="2446135"/>
            <a:ext cx="1182848" cy="261610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분류가 번거로움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E93A0-5BF6-45DA-AEA5-D29D208AFC34}"/>
              </a:ext>
            </a:extLst>
          </p:cNvPr>
          <p:cNvSpPr txBox="1"/>
          <p:nvPr/>
        </p:nvSpPr>
        <p:spPr>
          <a:xfrm>
            <a:off x="9497447" y="3650610"/>
            <a:ext cx="2084665" cy="261610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보관하는 </a:t>
            </a:r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장소가 마땅하지 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5EB12-3957-4823-8AAF-C0C0318B22B9}"/>
              </a:ext>
            </a:extLst>
          </p:cNvPr>
          <p:cNvSpPr txBox="1"/>
          <p:nvPr/>
        </p:nvSpPr>
        <p:spPr>
          <a:xfrm>
            <a:off x="8906023" y="5408909"/>
            <a:ext cx="1753299" cy="261610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배출시간을 맞추기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709C2-856F-4E87-947C-61A913A6BF32}"/>
              </a:ext>
            </a:extLst>
          </p:cNvPr>
          <p:cNvSpPr txBox="1"/>
          <p:nvPr/>
        </p:nvSpPr>
        <p:spPr>
          <a:xfrm>
            <a:off x="6017638" y="3519805"/>
            <a:ext cx="1753299" cy="261610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배출 요일을 맞추기 어려움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A6CC39D8-3B54-4DE5-B5F8-31D937D2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" y="1212216"/>
            <a:ext cx="5959929" cy="378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85F9AC37-B5AE-4D28-812A-5E020908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31" y="3676963"/>
            <a:ext cx="4594065" cy="27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31537C6F-76BC-4669-8EBF-FFAD744F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55" y="1673577"/>
            <a:ext cx="6477915" cy="378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9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제주 쓰레기 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0754" y="3358669"/>
            <a:ext cx="4659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인구수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관광객 도입 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chemeClr val="accent6"/>
                </a:solidFill>
              </a:rPr>
              <a:t>GRDP(</a:t>
            </a:r>
            <a:r>
              <a:rPr lang="ko-KR" altLang="en-US" sz="2000" dirty="0">
                <a:solidFill>
                  <a:schemeClr val="accent6"/>
                </a:solidFill>
              </a:rPr>
              <a:t>지역 내 총 생산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E9FEE-EEE6-4070-8ACE-F7229129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" y="2352876"/>
            <a:ext cx="5867400" cy="206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447B58-E883-42C0-B777-877F303123D2}"/>
              </a:ext>
            </a:extLst>
          </p:cNvPr>
          <p:cNvSpPr/>
          <p:nvPr/>
        </p:nvSpPr>
        <p:spPr>
          <a:xfrm>
            <a:off x="343949" y="2290850"/>
            <a:ext cx="6031684" cy="889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ECA2F35-A6E4-4C79-9112-DD5FA0B51BD8}"/>
              </a:ext>
            </a:extLst>
          </p:cNvPr>
          <p:cNvSpPr/>
          <p:nvPr/>
        </p:nvSpPr>
        <p:spPr>
          <a:xfrm>
            <a:off x="2860646" y="3576198"/>
            <a:ext cx="1132514" cy="905917"/>
          </a:xfrm>
          <a:prstGeom prst="downArrow">
            <a:avLst/>
          </a:prstGeom>
          <a:solidFill>
            <a:srgbClr val="D627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7657-769E-4B90-BED6-E4FE63FF0521}"/>
              </a:ext>
            </a:extLst>
          </p:cNvPr>
          <p:cNvSpPr txBox="1"/>
          <p:nvPr/>
        </p:nvSpPr>
        <p:spPr>
          <a:xfrm>
            <a:off x="1904303" y="5013487"/>
            <a:ext cx="34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상관관계가 높음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인구수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b="1" dirty="0"/>
              <a:t>사업체 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920805" y="1433299"/>
            <a:ext cx="3867097" cy="433181"/>
          </a:xfrm>
        </p:spPr>
        <p:txBody>
          <a:bodyPr/>
          <a:lstStyle/>
          <a:p>
            <a:r>
              <a:rPr lang="ko-KR" altLang="en-US" b="1" dirty="0"/>
              <a:t>세대 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b="1" dirty="0"/>
              <a:t>지역별 매출액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649">
            <a:off x="7556837" y="2660085"/>
            <a:ext cx="1029597" cy="10295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422" flipH="1">
            <a:off x="3130057" y="4083584"/>
            <a:ext cx="1029597" cy="1029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176" flipH="1">
            <a:off x="3377025" y="2377206"/>
            <a:ext cx="1029597" cy="10295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351" flipH="1">
            <a:off x="7739093" y="4332730"/>
            <a:ext cx="1029597" cy="10295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8991">
            <a:off x="5001017" y="1539437"/>
            <a:ext cx="1029597" cy="1029597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346518" y="772512"/>
            <a:ext cx="4255996" cy="3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accent6"/>
                </a:solidFill>
              </a:rPr>
              <a:t>읍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동 별 군집화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C42FCC35-46D7-4161-A83F-703EFBA0F312}"/>
              </a:ext>
            </a:extLst>
          </p:cNvPr>
          <p:cNvSpPr txBox="1">
            <a:spLocks/>
          </p:cNvSpPr>
          <p:nvPr/>
        </p:nvSpPr>
        <p:spPr>
          <a:xfrm>
            <a:off x="8412828" y="4663311"/>
            <a:ext cx="3461670" cy="4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WIFI</a:t>
            </a:r>
            <a:r>
              <a:rPr lang="ko-KR" altLang="en-US" b="1"/>
              <a:t> 접속수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18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8" grpId="0" build="p"/>
    </p:bldLst>
  </p:timing>
</p:sld>
</file>

<file path=ppt/theme/theme1.xml><?xml version="1.0" encoding="utf-8"?>
<a:theme xmlns:a="http://schemas.openxmlformats.org/drawingml/2006/main" name="eco">
  <a:themeElements>
    <a:clrScheme name="사용자 지정 1">
      <a:dk1>
        <a:srgbClr val="8A713B"/>
      </a:dk1>
      <a:lt1>
        <a:srgbClr val="EDD8AB"/>
      </a:lt1>
      <a:dk2>
        <a:srgbClr val="60981D"/>
      </a:dk2>
      <a:lt2>
        <a:srgbClr val="9FB700"/>
      </a:lt2>
      <a:accent1>
        <a:srgbClr val="8A713B"/>
      </a:accent1>
      <a:accent2>
        <a:srgbClr val="60981D"/>
      </a:accent2>
      <a:accent3>
        <a:srgbClr val="9FB700"/>
      </a:accent3>
      <a:accent4>
        <a:srgbClr val="DCB665"/>
      </a:accent4>
      <a:accent5>
        <a:srgbClr val="EDD8AB"/>
      </a:accent5>
      <a:accent6>
        <a:srgbClr val="FFFFFF"/>
      </a:accent6>
      <a:hlink>
        <a:srgbClr val="0563C1"/>
      </a:hlink>
      <a:folHlink>
        <a:srgbClr val="954F72"/>
      </a:folHlink>
    </a:clrScheme>
    <a:fontScheme name="eco">
      <a:majorFont>
        <a:latin typeface="210 하얀바람 B"/>
        <a:ea typeface="210 하얀바람 B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" id="{A3131CF0-3114-46EB-BAC6-16367F25B4DE}" vid="{A2004E72-5A11-4E01-BC98-8EA4BF1057A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</Template>
  <TotalTime>4005</TotalTime>
  <Words>1013</Words>
  <Application>Microsoft Office PowerPoint</Application>
  <PresentationFormat>와이드스크린</PresentationFormat>
  <Paragraphs>270</Paragraphs>
  <Slides>31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210 하얀바람 B</vt:lpstr>
      <vt:lpstr>-apple-system</vt:lpstr>
      <vt:lpstr>HY견고딕</vt:lpstr>
      <vt:lpstr>HY동녘M</vt:lpstr>
      <vt:lpstr>굴림</vt:lpstr>
      <vt:lpstr>나눔고딕</vt:lpstr>
      <vt:lpstr>맑은 고딕</vt:lpstr>
      <vt:lpstr>Arial</vt:lpstr>
      <vt:lpstr>Wingdings</vt:lpstr>
      <vt:lpstr>eco</vt:lpstr>
      <vt:lpstr>재활용도움센터 위치 선정</vt:lpstr>
      <vt:lpstr>Index</vt:lpstr>
      <vt:lpstr>Index</vt:lpstr>
      <vt:lpstr>Index</vt:lpstr>
      <vt:lpstr>문제현황</vt:lpstr>
      <vt:lpstr>문제현황</vt:lpstr>
      <vt:lpstr>문제현황</vt:lpstr>
      <vt:lpstr>데이터 분석</vt:lpstr>
      <vt:lpstr>데이터 분석</vt:lpstr>
      <vt:lpstr>데이터 분석</vt:lpstr>
      <vt:lpstr>데이터 분석</vt:lpstr>
      <vt:lpstr>MODEL</vt:lpstr>
      <vt:lpstr>MODEL</vt:lpstr>
      <vt:lpstr>MODEL</vt:lpstr>
      <vt:lpstr>MODEL</vt:lpstr>
      <vt:lpstr>MODEL</vt:lpstr>
      <vt:lpstr>재활용도움센터 위치선정</vt:lpstr>
      <vt:lpstr>지역별 군집화</vt:lpstr>
      <vt:lpstr>지역별 군집화</vt:lpstr>
      <vt:lpstr>재활용도움센터 위치선정</vt:lpstr>
      <vt:lpstr>지역별 군집화</vt:lpstr>
      <vt:lpstr>재활용도움센터 위치선정</vt:lpstr>
      <vt:lpstr>지역별 군집화</vt:lpstr>
      <vt:lpstr>재활용도움센터 위치선정</vt:lpstr>
      <vt:lpstr>지역별 군집화</vt:lpstr>
      <vt:lpstr>재활용도움센터 위치선정</vt:lpstr>
      <vt:lpstr>기대효과 및 한계점</vt:lpstr>
      <vt:lpstr>출처</vt:lpstr>
      <vt:lpstr>출처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Mki;엠키</dc:creator>
  <cp:lastModifiedBy>ICT01_02</cp:lastModifiedBy>
  <cp:revision>227</cp:revision>
  <dcterms:created xsi:type="dcterms:W3CDTF">2016-06-09T02:22:43Z</dcterms:created>
  <dcterms:modified xsi:type="dcterms:W3CDTF">2020-01-22T11:27:43Z</dcterms:modified>
</cp:coreProperties>
</file>